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Notes: </a:t>
            </a:r>
            <a:r>
              <a:rPr lang="en-US" dirty="0" smtClean="0"/>
              <a:t>Enzymes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3248866"/>
            <a:ext cx="6498159" cy="916641"/>
          </a:xfrm>
        </p:spPr>
        <p:txBody>
          <a:bodyPr/>
          <a:lstStyle/>
          <a:p>
            <a:r>
              <a:rPr lang="en-US" dirty="0" smtClean="0"/>
              <a:t>Objective 2: Explain how enzymes acts as catalysts for biological reactions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69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Think-Pair-Share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person sitting next to you, explain this picture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2967976"/>
            <a:ext cx="5715000" cy="370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Inhibition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617" y="1682642"/>
            <a:ext cx="6275808" cy="470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0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partner next to you, try to explain the following statement considering what you know about enzymes</a:t>
            </a:r>
          </a:p>
          <a:p>
            <a:pPr lvl="1"/>
            <a:r>
              <a:rPr lang="en-US" dirty="0" smtClean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09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enzyme?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Enzyme= biologically active </a:t>
            </a:r>
            <a:r>
              <a:rPr lang="en-US" b="1" dirty="0" smtClean="0"/>
              <a:t>proteins</a:t>
            </a:r>
            <a:r>
              <a:rPr lang="en-US" dirty="0" smtClean="0"/>
              <a:t> </a:t>
            </a:r>
            <a:r>
              <a:rPr lang="en-US" dirty="0" smtClean="0"/>
              <a:t>that speed-up </a:t>
            </a:r>
            <a:r>
              <a:rPr lang="en-US" dirty="0" smtClean="0"/>
              <a:t>reactions </a:t>
            </a:r>
            <a:endParaRPr lang="en-US" dirty="0" smtClean="0"/>
          </a:p>
          <a:p>
            <a:pPr lvl="0"/>
            <a:r>
              <a:rPr lang="en-US" dirty="0"/>
              <a:t>Without enzymes most biological reactions would not be able to occur or occur fast enough for organisms to survive 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057160" y="3946967"/>
            <a:ext cx="2556561" cy="2558005"/>
            <a:chOff x="3072" y="1104"/>
            <a:chExt cx="2580" cy="2256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6"/>
            <a:stretch>
              <a:fillRect/>
            </a:stretch>
          </p:blipFill>
          <p:spPr bwMode="auto">
            <a:xfrm>
              <a:off x="3072" y="1369"/>
              <a:ext cx="2480" cy="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5184" y="2688"/>
              <a:ext cx="4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>
                  <a:solidFill>
                    <a:schemeClr val="bg2"/>
                  </a:solidFill>
                  <a:cs typeface="+mn-cs"/>
                </a:rPr>
                <a:t>+ H</a:t>
              </a:r>
              <a:r>
                <a:rPr lang="en-US" sz="1600" b="1" baseline="-25000">
                  <a:solidFill>
                    <a:schemeClr val="bg2"/>
                  </a:solidFill>
                  <a:cs typeface="+mn-cs"/>
                </a:rPr>
                <a:t>2</a:t>
              </a:r>
              <a:r>
                <a:rPr lang="en-US" sz="1600" b="1">
                  <a:solidFill>
                    <a:schemeClr val="bg2"/>
                  </a:solidFill>
                  <a:cs typeface="+mn-cs"/>
                </a:rPr>
                <a:t>O</a:t>
              </a:r>
              <a:endParaRPr lang="en-US" sz="1600" b="1">
                <a:cs typeface="+mn-cs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3072" y="1104"/>
              <a:ext cx="8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glucose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4699" y="1104"/>
              <a:ext cx="8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fructose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838" y="3072"/>
              <a:ext cx="8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sucrose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485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the power tools of the cell/body</a:t>
            </a:r>
          </a:p>
          <a:p>
            <a:r>
              <a:rPr lang="en-US" dirty="0" smtClean="0"/>
              <a:t>Enzymes lower the </a:t>
            </a:r>
            <a:r>
              <a:rPr lang="en-US" b="1" dirty="0" smtClean="0"/>
              <a:t>activation energy </a:t>
            </a:r>
            <a:r>
              <a:rPr lang="en-US" dirty="0" smtClean="0"/>
              <a:t>required to get a reaction </a:t>
            </a:r>
            <a:r>
              <a:rPr lang="en-US" dirty="0" smtClean="0"/>
              <a:t>started</a:t>
            </a:r>
          </a:p>
          <a:p>
            <a:pPr lvl="1"/>
            <a:r>
              <a:rPr lang="en-US" dirty="0" smtClean="0"/>
              <a:t>Catalyst= </a:t>
            </a:r>
            <a:r>
              <a:rPr lang="en-US" dirty="0"/>
              <a:t>a substance that increases the rate of a chemical reaction without itself undergoing any permanent chemical change.</a:t>
            </a:r>
            <a:r>
              <a:rPr lang="en-US" dirty="0" smtClean="0"/>
              <a:t> </a:t>
            </a:r>
            <a:endParaRPr lang="en-US" b="1" dirty="0"/>
          </a:p>
        </p:txBody>
      </p:sp>
      <p:pic>
        <p:nvPicPr>
          <p:cNvPr id="4" name="Picture 5" descr="image used for labeling ques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08461" y="4143735"/>
            <a:ext cx="3275432" cy="26205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62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</a:t>
            </a:r>
            <a:r>
              <a:rPr lang="en-US" dirty="0"/>
              <a:t>e</a:t>
            </a:r>
            <a:r>
              <a:rPr lang="en-US" dirty="0" smtClean="0"/>
              <a:t>nzymes work?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Step 1: Enzyme meets </a:t>
            </a:r>
            <a:r>
              <a:rPr lang="en-US" dirty="0" smtClean="0"/>
              <a:t>substrate</a:t>
            </a:r>
            <a:endParaRPr lang="en-US" dirty="0"/>
          </a:p>
          <a:p>
            <a:r>
              <a:rPr lang="en-US" dirty="0" smtClean="0"/>
              <a:t>Step </a:t>
            </a:r>
            <a:r>
              <a:rPr lang="en-US" dirty="0" smtClean="0"/>
              <a:t>2: Enzyme and substrate </a:t>
            </a:r>
            <a:r>
              <a:rPr lang="en-US" dirty="0" smtClean="0"/>
              <a:t>join at the active site </a:t>
            </a:r>
            <a:r>
              <a:rPr lang="en-US" dirty="0" smtClean="0"/>
              <a:t>to form the </a:t>
            </a:r>
            <a:r>
              <a:rPr lang="en-US" dirty="0" smtClean="0"/>
              <a:t>enzyme-substrate complex</a:t>
            </a:r>
            <a:endParaRPr lang="en-US" dirty="0"/>
          </a:p>
          <a:p>
            <a:r>
              <a:rPr lang="en-US" dirty="0" smtClean="0"/>
              <a:t>Step </a:t>
            </a:r>
            <a:r>
              <a:rPr lang="en-US" dirty="0" smtClean="0"/>
              <a:t>3: Substrate is broken into </a:t>
            </a:r>
            <a:r>
              <a:rPr lang="en-US" dirty="0" smtClean="0"/>
              <a:t>products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517" y="3742137"/>
            <a:ext cx="5351082" cy="297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 of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are: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Specific-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Reusable-</a:t>
            </a:r>
          </a:p>
          <a:p>
            <a:pPr lvl="1">
              <a:lnSpc>
                <a:spcPct val="200000"/>
              </a:lnSpc>
            </a:pPr>
            <a:r>
              <a:rPr lang="en-US" dirty="0" smtClean="0"/>
              <a:t>Sensitive-</a:t>
            </a:r>
          </a:p>
          <a:p>
            <a:pPr marL="34925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0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Specificity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lock and key</a:t>
            </a:r>
            <a:r>
              <a:rPr lang="en-US" dirty="0" smtClean="0"/>
              <a:t> </a:t>
            </a:r>
            <a:r>
              <a:rPr lang="en-US" dirty="0" smtClean="0"/>
              <a:t>model </a:t>
            </a:r>
            <a:r>
              <a:rPr lang="en-US" dirty="0" smtClean="0"/>
              <a:t>asserts </a:t>
            </a:r>
            <a:r>
              <a:rPr lang="en-US" dirty="0" smtClean="0"/>
              <a:t>that there is only one specific substrate for each type of enzyme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3540" y="2813328"/>
            <a:ext cx="5338752" cy="365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6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Reusability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08" y="2924957"/>
            <a:ext cx="4482170" cy="3621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9275" y="1724628"/>
            <a:ext cx="8328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Like factory workers on an assembly line, enzymes can catalyze the same reaction over and over again but they can only function so fast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111" y="3507130"/>
            <a:ext cx="3864131" cy="204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9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Sensitivity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function within an optimal range, outside of that range they can </a:t>
            </a:r>
            <a:r>
              <a:rPr lang="en-US" b="1" dirty="0" smtClean="0"/>
              <a:t>denature</a:t>
            </a:r>
          </a:p>
          <a:p>
            <a:r>
              <a:rPr lang="en-US" dirty="0" smtClean="0"/>
              <a:t>Denature</a:t>
            </a:r>
            <a:r>
              <a:rPr lang="en-US" dirty="0" smtClean="0"/>
              <a:t>= destroys the structure of the protein which disables functioning</a:t>
            </a:r>
          </a:p>
          <a:p>
            <a:pPr lvl="1"/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pH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091" y="3600080"/>
            <a:ext cx="4222915" cy="2815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6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Digestive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Protease-</a:t>
            </a:r>
          </a:p>
          <a:p>
            <a:r>
              <a:rPr lang="en-US" dirty="0" smtClean="0"/>
              <a:t>Lipase-</a:t>
            </a:r>
          </a:p>
          <a:p>
            <a:r>
              <a:rPr lang="en-US" dirty="0" smtClean="0"/>
              <a:t>Amylase-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0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3631</TotalTime>
  <Words>257</Words>
  <Application>Microsoft Macintosh PowerPoint</Application>
  <PresentationFormat>On-screen Show (4:3)</PresentationFormat>
  <Paragraphs>41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News Gothic MT</vt:lpstr>
      <vt:lpstr>Wingdings 2</vt:lpstr>
      <vt:lpstr>Arial</vt:lpstr>
      <vt:lpstr>Breeze</vt:lpstr>
      <vt:lpstr>Notes: Enzymes </vt:lpstr>
      <vt:lpstr>What is an enzyme?</vt:lpstr>
      <vt:lpstr>How do enzymes work?</vt:lpstr>
      <vt:lpstr>How do enzymes work?</vt:lpstr>
      <vt:lpstr>Characteristic of Enzymes</vt:lpstr>
      <vt:lpstr>Enzyme Specificity</vt:lpstr>
      <vt:lpstr>Enzyme Reusability</vt:lpstr>
      <vt:lpstr>Enzyme Sensitivity </vt:lpstr>
      <vt:lpstr>Our Digestive Enzymes</vt:lpstr>
      <vt:lpstr>Think-Pair-Share</vt:lpstr>
      <vt:lpstr>Enzyme Inhibition</vt:lpstr>
      <vt:lpstr>Challenge Question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Notes: Enzymes</dc:title>
  <dc:creator>Geneva Jost</dc:creator>
  <cp:lastModifiedBy>Geneva Jost</cp:lastModifiedBy>
  <cp:revision>10</cp:revision>
  <dcterms:created xsi:type="dcterms:W3CDTF">2016-09-12T00:39:20Z</dcterms:created>
  <dcterms:modified xsi:type="dcterms:W3CDTF">2017-09-14T11:32:53Z</dcterms:modified>
</cp:coreProperties>
</file>